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80" r:id="rId26"/>
    <p:sldId id="279" r:id="rId27"/>
    <p:sldId id="287" r:id="rId28"/>
    <p:sldId id="281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texas.edu/dsb/tokens/the-evolution-of-writing" TargetMode="External"/><Relationship Id="rId2" Type="http://schemas.openxmlformats.org/officeDocument/2006/relationships/hyperlink" Target="https://en.wikipedia.org/wiki/Cave_paint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story.com/topics/inventions/telegraph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g.wikipedia.org/wiki/TCP" TargetMode="External"/><Relationship Id="rId13" Type="http://schemas.openxmlformats.org/officeDocument/2006/relationships/hyperlink" Target="https://bg.wikipedia.org/wiki/IP_%D0%B0%D0%B4%D1%80%D0%B5%D1%81" TargetMode="External"/><Relationship Id="rId3" Type="http://schemas.openxmlformats.org/officeDocument/2006/relationships/hyperlink" Target="https://bg.wikipedia.org/wiki/%D0%9B%D0%B0%D1%82%D0%B8%D0%BD%D1%81%D0%BA%D0%B8_%D0%B5%D0%B7%D0%B8%D0%BA" TargetMode="External"/><Relationship Id="rId7" Type="http://schemas.openxmlformats.org/officeDocument/2006/relationships/hyperlink" Target="https://bg.wikipedia.org/wiki/%D0%9C%D1%80%D0%B5%D0%B6%D0%BE%D0%B2_%D0%BF%D1%80%D0%BE%D1%82%D0%BE%D0%BA%D0%BE%D0%BB" TargetMode="External"/><Relationship Id="rId12" Type="http://schemas.openxmlformats.org/officeDocument/2006/relationships/hyperlink" Target="https://bg.wikipedia.org/wiki/%D0%A5%D0%BE%D1%81%D1%82" TargetMode="External"/><Relationship Id="rId2" Type="http://schemas.openxmlformats.org/officeDocument/2006/relationships/hyperlink" Target="https://bg.wikipedia.org/wiki/%D0%A4%D1%80%D0%B5%D0%BD%D1%81%D0%BA%D0%B8_%D0%B5%D0%B7%D0%B8%D0%B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.wikipedia.org/wiki/%D0%9A%D0%BE%D0%BC%D1%83%D0%BD%D0%B8%D0%BA%D0%B0%D1%86%D0%B8%D0%BE%D0%BD%D0%B5%D0%BD_%D0%BF%D1%80%D0%BE%D1%82%D0%BE%D0%BA%D0%BE%D0%BB" TargetMode="External"/><Relationship Id="rId11" Type="http://schemas.openxmlformats.org/officeDocument/2006/relationships/hyperlink" Target="https://bg.wikipedia.org/wiki/%D0%98%D0%BD%D1%82%D0%B5%D1%80%D0%BD%D0%B5%D1%82" TargetMode="External"/><Relationship Id="rId5" Type="http://schemas.openxmlformats.org/officeDocument/2006/relationships/hyperlink" Target="https://bg.wikipedia.org/wiki/%D0%94%D0%B8%D0%BF%D0%BB%D0%BE%D0%BC%D0%B0%D1%82" TargetMode="External"/><Relationship Id="rId15" Type="http://schemas.openxmlformats.org/officeDocument/2006/relationships/hyperlink" Target="https://bg.wikipedia.org/wiki/UDP" TargetMode="External"/><Relationship Id="rId10" Type="http://schemas.openxmlformats.org/officeDocument/2006/relationships/hyperlink" Target="https://bg.wikipedia.org/wiki/HTTP" TargetMode="External"/><Relationship Id="rId4" Type="http://schemas.openxmlformats.org/officeDocument/2006/relationships/hyperlink" Target="https://bg.wikipedia.org/w/index.php?title=%D0%94%D0%B8%D0%BF%D0%BB%D0%BE%D0%BC%D0%B0%D1%82%D0%B8%D1%87%D0%B5%D1%81%D0%BA%D0%B8_%D0%BF%D1%80%D0%BE%D1%82%D0%BE%D0%BA%D0%BE%D0%BB&amp;action=edit&amp;redlink=1" TargetMode="External"/><Relationship Id="rId9" Type="http://schemas.openxmlformats.org/officeDocument/2006/relationships/hyperlink" Target="https://bg.wikipedia.org/wiki/IP" TargetMode="External"/><Relationship Id="rId14" Type="http://schemas.openxmlformats.org/officeDocument/2006/relationships/hyperlink" Target="https://bg.wikipedia.org/wiki/%D0%9F%D0%B0%D0%BA%D0%B5%D1%82_(%D0%BC%D1%80%D0%B5%D0%B6%D0%B8)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9F%D0%BB%D0%B0%D1%82%D0%BE%D0%BD" TargetMode="External"/><Relationship Id="rId2" Type="http://schemas.openxmlformats.org/officeDocument/2006/relationships/hyperlink" Target="https://bg.wikipedia.org/wiki/%D0%93%D1%80%D1%8A%D1%86%D0%BA%D0%B8_%D0%B5%D0%B7%D0%B8%D0%B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g.wikipedia.org/wiki/%D0%9F%D0%BE%D0%BB%D0%B8%D1%82%D0%B8%D1%8F" TargetMode="External"/><Relationship Id="rId4" Type="http://schemas.openxmlformats.org/officeDocument/2006/relationships/hyperlink" Target="https://bg.wikipedia.org/wiki/%D0%A1%D0%BE%D0%BA%D1%80%D0%B0%D1%82%D0%B8%D1%87%D0%B5%D1%81%D0%BA%D0%B8_%D0%B4%D0%B8%D0%B0%D0%BB%D0%BE%D0%B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vavizia.com/plat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Въведение в разпределените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bg-BG" b="1" dirty="0" smtClean="0"/>
              <a:t>Лекция 2 - </a:t>
            </a:r>
            <a:r>
              <a:rPr lang="ru-RU" b="1" dirty="0" smtClean="0"/>
              <a:t>Разпределени системи </a:t>
            </a: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Как </a:t>
            </a:r>
            <a:r>
              <a:rPr lang="ru-RU" dirty="0"/>
              <a:t>да мислим разпределено?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Какво </a:t>
            </a:r>
            <a:r>
              <a:rPr lang="ru-RU" dirty="0"/>
              <a:t>е интернет? Как работи интернет?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Как се транспортират и как се борави с </a:t>
            </a:r>
            <a:r>
              <a:rPr lang="ru-RU" dirty="0" smtClean="0"/>
              <a:t>данни</a:t>
            </a:r>
            <a:r>
              <a:rPr lang="bg-BG" dirty="0" smtClean="0"/>
              <a:t>те</a:t>
            </a:r>
            <a:r>
              <a:rPr lang="ru-RU" dirty="0" smtClean="0"/>
              <a:t>?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lgaria Magura Cave Paintings Exhibited for First Time - Novinite.com -  Sofia News Agenc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69" y="231536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amazing stone drawings in Magura cave, Bulgaria - Andrey Andre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0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complete catalog of all Magura cave paintings – creation, use and  perspectives. | Великото сияние на Магур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07" y="0"/>
            <a:ext cx="5751094" cy="3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човечеството е съхранявало информация преди?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Първите пещерни рисунки са датирани - </a:t>
            </a:r>
            <a:r>
              <a:rPr lang="en-US" dirty="0" smtClean="0">
                <a:hlinkClick r:id="rId2"/>
              </a:rPr>
              <a:t>64 </a:t>
            </a:r>
            <a:r>
              <a:rPr lang="bg-BG" dirty="0">
                <a:hlinkClick r:id="rId2"/>
              </a:rPr>
              <a:t>хил. до 44 хил. г. пр. Хр</a:t>
            </a:r>
            <a:r>
              <a:rPr lang="bg-BG" dirty="0" smtClean="0">
                <a:hlinkClick r:id="rId2"/>
              </a:rPr>
              <a:t>.</a:t>
            </a:r>
            <a:endParaRPr lang="bg-BG" dirty="0" smtClean="0"/>
          </a:p>
          <a:p>
            <a:r>
              <a:rPr lang="bg-BG" dirty="0" smtClean="0"/>
              <a:t>Първите системи за писане (</a:t>
            </a:r>
            <a:r>
              <a:rPr lang="en-US" dirty="0" smtClean="0"/>
              <a:t>scripts</a:t>
            </a:r>
            <a:r>
              <a:rPr lang="bg-BG" dirty="0" smtClean="0"/>
              <a:t>)</a:t>
            </a:r>
            <a:r>
              <a:rPr lang="en-US" dirty="0" smtClean="0"/>
              <a:t> – </a:t>
            </a:r>
            <a:r>
              <a:rPr lang="bg-BG" dirty="0" smtClean="0">
                <a:hlinkClick r:id="rId3"/>
              </a:rPr>
              <a:t>3200 г. пр. Хр.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bg-BG" dirty="0" smtClean="0"/>
              <a:t>пиктограми/идеограми – представляват схващания и идеи</a:t>
            </a:r>
            <a:br>
              <a:rPr lang="bg-BG" dirty="0" smtClean="0"/>
            </a:br>
            <a:r>
              <a:rPr lang="bg-BG" dirty="0" smtClean="0"/>
              <a:t>- логограми (египетски йероглифи) – представляват думи и морфеми</a:t>
            </a:r>
            <a:br>
              <a:rPr lang="bg-BG" dirty="0" smtClean="0"/>
            </a:br>
            <a:r>
              <a:rPr lang="bg-BG" dirty="0" smtClean="0"/>
              <a:t>- сегментирани скриптове (азбуки) – имат графеми, които представляват фонеми</a:t>
            </a:r>
          </a:p>
          <a:p>
            <a:r>
              <a:rPr lang="bg-BG" dirty="0" smtClean="0"/>
              <a:t>Разликата във времето между първите пещерни рисунки и първите системи за писане е приблизително </a:t>
            </a:r>
            <a:r>
              <a:rPr lang="bg-BG" dirty="0" smtClean="0"/>
              <a:t>между </a:t>
            </a:r>
            <a:r>
              <a:rPr lang="en-US" dirty="0" smtClean="0"/>
              <a:t>~</a:t>
            </a:r>
            <a:r>
              <a:rPr lang="bg-BG" dirty="0" smtClean="0"/>
              <a:t>4</a:t>
            </a:r>
            <a:r>
              <a:rPr lang="en-US" dirty="0" smtClean="0"/>
              <a:t>0</a:t>
            </a:r>
            <a:r>
              <a:rPr lang="bg-BG" dirty="0" smtClean="0"/>
              <a:t>-60</a:t>
            </a:r>
            <a:r>
              <a:rPr lang="en-US" dirty="0" smtClean="0"/>
              <a:t> </a:t>
            </a:r>
            <a:r>
              <a:rPr lang="bg-BG" dirty="0" smtClean="0"/>
              <a:t>хил. </a:t>
            </a:r>
            <a:r>
              <a:rPr lang="bg-BG" dirty="0"/>
              <a:t>г</a:t>
            </a:r>
            <a:r>
              <a:rPr lang="bg-BG" dirty="0" smtClean="0"/>
              <a:t>одини.</a:t>
            </a:r>
          </a:p>
          <a:p>
            <a:r>
              <a:rPr lang="bg-BG" dirty="0" smtClean="0"/>
              <a:t>Как са се създавали и как са се съхранявали първите глинени плочки, папируси и книги?</a:t>
            </a:r>
          </a:p>
        </p:txBody>
      </p:sp>
    </p:spTree>
    <p:extLst>
      <p:ext uri="{BB962C8B-B14F-4D97-AF65-F5344CB8AC3E}">
        <p14:creationId xmlns:p14="http://schemas.microsoft.com/office/powerpoint/2010/main" val="108297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човечеството е съхранявало информация преди?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Първата автоматизация?</a:t>
            </a:r>
          </a:p>
          <a:p>
            <a:r>
              <a:rPr lang="bg-BG" dirty="0" smtClean="0"/>
              <a:t>Библията на Гутенберг 1450 г. сл. Хр. </a:t>
            </a:r>
          </a:p>
          <a:p>
            <a:r>
              <a:rPr lang="bg-BG" dirty="0" smtClean="0"/>
              <a:t>Близо 4500 години са били нужни, за да се създаде първата автоматизация, при създаването на книги.</a:t>
            </a:r>
            <a:endParaRPr lang="en-US" dirty="0" smtClean="0"/>
          </a:p>
          <a:p>
            <a:r>
              <a:rPr lang="bg-BG" dirty="0" smtClean="0"/>
              <a:t>Преди това са преписвали свитъци и книги, на слънчева светлина или свещи. Понякога преписването на даден информационен носител е отнемало цял живот, понякога и повече, във време.</a:t>
            </a:r>
          </a:p>
          <a:p>
            <a:r>
              <a:rPr lang="bg-BG" dirty="0" smtClean="0"/>
              <a:t>Как се е транспортирала информацията?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се случва в периода </a:t>
            </a:r>
            <a:r>
              <a:rPr lang="en-US" dirty="0" smtClean="0"/>
              <a:t>XVIII - XIX </a:t>
            </a:r>
            <a:r>
              <a:rPr lang="bg-BG" dirty="0" smtClean="0"/>
              <a:t>век?</a:t>
            </a:r>
            <a:endParaRPr lang="en-US" dirty="0" smtClean="0"/>
          </a:p>
        </p:txBody>
      </p:sp>
      <p:pic>
        <p:nvPicPr>
          <p:cNvPr id="1028" name="Picture 4" descr="30 Light Bulb Animated Gifs Pics - Best Animations | Light bulb, Light bulb  art, Bulb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58" y="2741195"/>
            <a:ext cx="38004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Decode the Morse Code. Solved in Ruby | by Damon Self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1" y="1930400"/>
            <a:ext cx="6975139" cy="464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Първи форми на комуникация от дистанция:</a:t>
            </a:r>
            <a:br>
              <a:rPr lang="bg-BG" dirty="0" smtClean="0"/>
            </a:br>
            <a:r>
              <a:rPr lang="bg-BG" dirty="0" smtClean="0"/>
              <a:t>- Морзовия код (1835 г.) </a:t>
            </a:r>
            <a:r>
              <a:rPr lang="bg-BG" dirty="0"/>
              <a:t>и </a:t>
            </a:r>
            <a:r>
              <a:rPr lang="bg-BG" dirty="0" smtClean="0"/>
              <a:t>телеграфа (1866 г. Варна-Шумен)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.</a:t>
            </a:r>
            <a:r>
              <a:rPr lang="bg-BG" dirty="0" smtClean="0"/>
              <a:t> </a:t>
            </a:r>
            <a:endParaRPr lang="en-US" dirty="0" smtClean="0"/>
          </a:p>
          <a:p>
            <a:r>
              <a:rPr lang="bg-BG" dirty="0" smtClean="0"/>
              <a:t>Първия телефонен разговор – 1876г. </a:t>
            </a:r>
            <a:endParaRPr lang="en-US" dirty="0" smtClean="0"/>
          </a:p>
          <a:p>
            <a:r>
              <a:rPr lang="bg-BG" dirty="0" smtClean="0"/>
              <a:t>През </a:t>
            </a:r>
            <a:r>
              <a:rPr lang="en-US" dirty="0"/>
              <a:t>XX </a:t>
            </a:r>
            <a:r>
              <a:rPr lang="bg-BG" dirty="0"/>
              <a:t>век, електричеството става все по-достъпно.</a:t>
            </a:r>
          </a:p>
          <a:p>
            <a:r>
              <a:rPr lang="bg-BG" dirty="0" smtClean="0"/>
              <a:t>Първото телевизионно шоу – 1928 г.</a:t>
            </a:r>
            <a:endParaRPr lang="en-US" dirty="0" smtClean="0"/>
          </a:p>
          <a:p>
            <a:r>
              <a:rPr lang="bg-BG" dirty="0" smtClean="0"/>
              <a:t>Първото предаване на образи от разстояние в България – 1951 г.</a:t>
            </a:r>
          </a:p>
          <a:p>
            <a:r>
              <a:rPr lang="bg-BG" dirty="0" smtClean="0"/>
              <a:t>Първото излъчване на телевизия в България – 1959 г.</a:t>
            </a:r>
          </a:p>
          <a:p>
            <a:r>
              <a:rPr lang="bg-BG" dirty="0" smtClean="0"/>
              <a:t>Първата частна телевизия в България – 1993 г.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8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093" y="8015957"/>
            <a:ext cx="8596668" cy="3880773"/>
          </a:xfrm>
        </p:spPr>
        <p:txBody>
          <a:bodyPr/>
          <a:lstStyle/>
          <a:p>
            <a:r>
              <a:rPr lang="bg-BG" dirty="0" smtClean="0"/>
              <a:t>Какво се е случило в края на </a:t>
            </a:r>
            <a:r>
              <a:rPr lang="en-US" dirty="0" smtClean="0"/>
              <a:t>XX</a:t>
            </a:r>
            <a:r>
              <a:rPr lang="bg-BG" dirty="0" smtClean="0"/>
              <a:t>, началото на </a:t>
            </a:r>
            <a:r>
              <a:rPr lang="en-US" dirty="0" smtClean="0"/>
              <a:t>XXI</a:t>
            </a:r>
            <a:r>
              <a:rPr lang="bg-BG" dirty="0" smtClean="0"/>
              <a:t> век?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 descr="Jon Erlichman on Twitter: &quot;On this day in 1969: the first Internet message  sent (from UCLA to Stanford)… 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45973"/>
            <a:ext cx="7939504" cy="515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Нека разгледаме следния случай: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/>
              <a:t>	- Политик направи изявление</a:t>
            </a:r>
            <a:br>
              <a:rPr lang="bg-BG" dirty="0"/>
            </a:br>
            <a:r>
              <a:rPr lang="bg-BG" dirty="0"/>
              <a:t>	- Станем свидетели на нещо </a:t>
            </a:r>
            <a:r>
              <a:rPr lang="bg-BG" dirty="0" smtClean="0"/>
              <a:t>интересно</a:t>
            </a:r>
            <a:br>
              <a:rPr lang="bg-BG" dirty="0" smtClean="0"/>
            </a:br>
            <a:endParaRPr lang="bg-BG" dirty="0" smtClean="0"/>
          </a:p>
          <a:p>
            <a:r>
              <a:rPr lang="bg-BG" dirty="0" smtClean="0"/>
              <a:t>Как щяхме да реагираме през през </a:t>
            </a:r>
            <a:r>
              <a:rPr lang="bg-BG" dirty="0"/>
              <a:t>90-те?</a:t>
            </a:r>
          </a:p>
          <a:p>
            <a:r>
              <a:rPr lang="bg-BG" dirty="0" smtClean="0"/>
              <a:t>Как бихме реагирали днес?</a:t>
            </a:r>
          </a:p>
          <a:p>
            <a:r>
              <a:rPr lang="bg-BG" dirty="0" smtClean="0"/>
              <a:t>Преди 50 години е нямало как да запишем, какво се случва?</a:t>
            </a:r>
          </a:p>
          <a:p>
            <a:r>
              <a:rPr lang="bg-BG" dirty="0" smtClean="0"/>
              <a:t>Преди 30 години е трябвало да се разхождаме с видео камера, а записът е можели да разпространим в нашата лична мрежа.</a:t>
            </a:r>
          </a:p>
          <a:p>
            <a:r>
              <a:rPr lang="bg-BG" dirty="0" smtClean="0"/>
              <a:t>Днес директно записваме клип чрез </a:t>
            </a:r>
            <a:r>
              <a:rPr lang="en-US" dirty="0" smtClean="0"/>
              <a:t>smartphone</a:t>
            </a:r>
            <a:r>
              <a:rPr lang="bg-BG" dirty="0" smtClean="0"/>
              <a:t> и той е на разположение на целия свят.</a:t>
            </a:r>
          </a:p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799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Как се съхранява информацията днес?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разрешава да разпространяваме информация толкова бързо?</a:t>
            </a:r>
          </a:p>
          <a:p>
            <a:r>
              <a:rPr lang="bg-BG" dirty="0" smtClean="0"/>
              <a:t>@</a:t>
            </a:r>
          </a:p>
          <a:p>
            <a:r>
              <a:rPr lang="bg-BG" dirty="0" smtClean="0"/>
              <a:t>Преди 30 години е можело да си носим видео камера с нас, но записът е бил достъпен само на физически носител.</a:t>
            </a:r>
          </a:p>
          <a:p>
            <a:r>
              <a:rPr lang="bg-BG" dirty="0" smtClean="0"/>
              <a:t>Днес всеки има достъп до информация, почти от всякъде.</a:t>
            </a:r>
          </a:p>
          <a:p>
            <a:r>
              <a:rPr lang="bg-BG" dirty="0" smtClean="0"/>
              <a:t>Днес можем да достъпим информация и идеи, от хора и общества, за които дори не знаем, че съществуват.</a:t>
            </a:r>
          </a:p>
          <a:p>
            <a:r>
              <a:rPr lang="bg-BG" dirty="0" smtClean="0"/>
              <a:t>Всичко това е заради </a:t>
            </a:r>
            <a:r>
              <a:rPr lang="en-US" dirty="0" smtClean="0"/>
              <a:t>@</a:t>
            </a:r>
            <a:r>
              <a:rPr lang="bg-BG" dirty="0" smtClean="0"/>
              <a:t>интернет</a:t>
            </a:r>
            <a:r>
              <a:rPr lang="bg-BG" dirty="0" smtClean="0"/>
              <a:t>.</a:t>
            </a:r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3445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Atoms to Bits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029"/>
          </a:xfrm>
        </p:spPr>
      </p:pic>
    </p:spTree>
    <p:extLst>
      <p:ext uri="{BB962C8B-B14F-4D97-AF65-F5344CB8AC3E}">
        <p14:creationId xmlns:p14="http://schemas.microsoft.com/office/powerpoint/2010/main" val="65768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Храна за размисъл</a:t>
            </a:r>
            <a:endParaRPr lang="en-US" dirty="0"/>
          </a:p>
        </p:txBody>
      </p:sp>
      <p:pic>
        <p:nvPicPr>
          <p:cNvPr id="1026" name="Picture 2" descr="Plato and Aristotle: How Do They Differ? | Britannic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11" y="1453240"/>
            <a:ext cx="6641431" cy="49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063"/>
          </a:xfrm>
        </p:spPr>
        <p:txBody>
          <a:bodyPr/>
          <a:lstStyle/>
          <a:p>
            <a:r>
              <a:rPr lang="bg-BG" dirty="0" smtClean="0"/>
              <a:t>От атоми в битове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5663"/>
            <a:ext cx="8596668" cy="5061284"/>
          </a:xfrm>
        </p:spPr>
        <p:txBody>
          <a:bodyPr>
            <a:normAutofit/>
          </a:bodyPr>
          <a:lstStyle/>
          <a:p>
            <a:r>
              <a:rPr lang="bg-BG" dirty="0" smtClean="0"/>
              <a:t>Всичката информация, която съществува, ще бъде превърната в битове.</a:t>
            </a:r>
          </a:p>
          <a:p>
            <a:r>
              <a:rPr lang="bg-BG" dirty="0" smtClean="0"/>
              <a:t>Информацията не се променя.</a:t>
            </a:r>
          </a:p>
          <a:p>
            <a:r>
              <a:rPr lang="bg-BG" dirty="0" smtClean="0"/>
              <a:t>Променя се начинът, по който информацията пътува.</a:t>
            </a:r>
          </a:p>
          <a:p>
            <a:r>
              <a:rPr lang="bg-BG" dirty="0" smtClean="0"/>
              <a:t>През 1980/1990-те всичко е било във атомна форма – книги, вестници, аудиокасети, видеокасети.</a:t>
            </a:r>
          </a:p>
          <a:p>
            <a:r>
              <a:rPr lang="bg-BG" dirty="0" smtClean="0"/>
              <a:t>Атомната форма е скъпа, тъй като е във физична форма.</a:t>
            </a:r>
          </a:p>
          <a:p>
            <a:r>
              <a:rPr lang="bg-BG" dirty="0" smtClean="0"/>
              <a:t>След като информацията от атоми бъде превърната в битове, ние можем да започнем да я транспортираме.</a:t>
            </a:r>
          </a:p>
          <a:p>
            <a:r>
              <a:rPr lang="bg-BG" dirty="0" smtClean="0"/>
              <a:t>Къде са повечето списания и вестници?</a:t>
            </a:r>
          </a:p>
          <a:p>
            <a:r>
              <a:rPr lang="bg-BG" dirty="0" smtClean="0"/>
              <a:t>Къде са видеотеките днес?</a:t>
            </a:r>
          </a:p>
          <a:p>
            <a:r>
              <a:rPr lang="bg-BG" dirty="0" smtClean="0"/>
              <a:t>Къде са картичките, които сме свикнали да изпращаме по празниците?</a:t>
            </a:r>
          </a:p>
        </p:txBody>
      </p:sp>
    </p:spTree>
    <p:extLst>
      <p:ext uri="{BB962C8B-B14F-4D97-AF65-F5344CB8AC3E}">
        <p14:creationId xmlns:p14="http://schemas.microsoft.com/office/powerpoint/2010/main" val="25141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Atoms to 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Въпрос на време е, когато създадем нещо в атомна форма, да се появи някой, който да го превърне в битове.</a:t>
            </a:r>
            <a:endParaRPr lang="en-US" dirty="0"/>
          </a:p>
          <a:p>
            <a:r>
              <a:rPr lang="bg-BG" dirty="0" smtClean="0"/>
              <a:t>Индустриите се променят и всичко това се случва, заради интернета.</a:t>
            </a:r>
          </a:p>
          <a:p>
            <a:r>
              <a:rPr lang="bg-BG" dirty="0" smtClean="0"/>
              <a:t>Преди 50 години, хората са отричали компютърните технологии, а днес промяната заради тях е толкова голяма, че е трудно да си представим свят без тях.</a:t>
            </a:r>
          </a:p>
          <a:p>
            <a:r>
              <a:rPr lang="bg-BG" dirty="0" smtClean="0"/>
              <a:t>Сега се намираме в същата позиция, гледайки 10-20 години напред във времето.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66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9" y="401054"/>
            <a:ext cx="6456946" cy="6456946"/>
          </a:xfrm>
        </p:spPr>
      </p:pic>
    </p:spTree>
    <p:extLst>
      <p:ext uri="{BB962C8B-B14F-4D97-AF65-F5344CB8AC3E}">
        <p14:creationId xmlns:p14="http://schemas.microsoft.com/office/powerpoint/2010/main" val="248746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интернет?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Топология – физическа мрежа.</a:t>
            </a:r>
          </a:p>
          <a:p>
            <a:r>
              <a:rPr lang="en-US" dirty="0" smtClean="0"/>
              <a:t>Service view -</a:t>
            </a:r>
            <a:r>
              <a:rPr lang="bg-BG" dirty="0" smtClean="0"/>
              <a:t> </a:t>
            </a:r>
            <a:r>
              <a:rPr lang="bg-BG" dirty="0" smtClean="0"/>
              <a:t>услуга, която доставя битове навсякъде по света</a:t>
            </a:r>
            <a:r>
              <a:rPr lang="bg-BG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BitExchange</a:t>
            </a:r>
            <a:endParaRPr lang="bg-BG" dirty="0" smtClean="0"/>
          </a:p>
          <a:p>
            <a:r>
              <a:rPr lang="bg-BG" dirty="0" smtClean="0"/>
              <a:t>Формална дефиниция – списъкът с всички достъпни </a:t>
            </a:r>
            <a:r>
              <a:rPr lang="en-US" dirty="0" smtClean="0"/>
              <a:t>IP </a:t>
            </a:r>
            <a:r>
              <a:rPr lang="bg-BG" dirty="0" smtClean="0"/>
              <a:t>адреси</a:t>
            </a:r>
            <a:r>
              <a:rPr lang="bg-BG" dirty="0" smtClean="0"/>
              <a:t>.</a:t>
            </a:r>
          </a:p>
          <a:p>
            <a:r>
              <a:rPr lang="bg-BG" dirty="0"/>
              <a:t>Как е възможно да изградим система, която се ползва от над 3 милиарда души и разрешава безплатни видео разговори?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протокол?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7433"/>
            <a:ext cx="8596668" cy="4733930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/>
              <a:t>Начин за формализиране на връзка (комуникация).</a:t>
            </a:r>
          </a:p>
          <a:p>
            <a:r>
              <a:rPr lang="ru-RU" b="1" dirty="0" smtClean="0"/>
              <a:t>Прот</a:t>
            </a:r>
            <a:r>
              <a:rPr lang="bg-BG" b="1" dirty="0" smtClean="0"/>
              <a:t>око</a:t>
            </a:r>
            <a:r>
              <a:rPr lang="ru-RU" b="1" dirty="0" smtClean="0"/>
              <a:t>лът</a:t>
            </a:r>
            <a:r>
              <a:rPr lang="ru-RU" dirty="0" smtClean="0"/>
              <a:t> </a:t>
            </a:r>
            <a:r>
              <a:rPr lang="ru-RU" dirty="0"/>
              <a:t>(от </a:t>
            </a:r>
            <a:r>
              <a:rPr lang="ru-RU" dirty="0">
                <a:hlinkClick r:id="rId2" tooltip="Френски език"/>
              </a:rPr>
              <a:t>френски</a:t>
            </a:r>
            <a:r>
              <a:rPr lang="ru-RU" dirty="0"/>
              <a:t>: </a:t>
            </a:r>
            <a:r>
              <a:rPr lang="ru-RU" i="1" dirty="0"/>
              <a:t>protocole</a:t>
            </a:r>
            <a:r>
              <a:rPr lang="ru-RU" dirty="0"/>
              <a:t>; от </a:t>
            </a:r>
            <a:r>
              <a:rPr lang="ru-RU" dirty="0">
                <a:hlinkClick r:id="rId3" tooltip="Латински език"/>
              </a:rPr>
              <a:t>латински</a:t>
            </a:r>
            <a:r>
              <a:rPr lang="ru-RU" dirty="0"/>
              <a:t>: </a:t>
            </a:r>
            <a:r>
              <a:rPr lang="ru-RU" i="1" dirty="0" smtClean="0"/>
              <a:t>protocollum</a:t>
            </a:r>
            <a:r>
              <a:rPr lang="ru-RU" dirty="0" smtClean="0"/>
              <a:t>) </a:t>
            </a:r>
            <a:r>
              <a:rPr lang="ru-RU" dirty="0"/>
              <a:t>най-общо представлява определено множество от правила в употребление при дадени обстоятелства. </a:t>
            </a:r>
          </a:p>
          <a:p>
            <a:r>
              <a:rPr lang="ru-RU" dirty="0"/>
              <a:t>Протоколът е възприет приличен начин на поведение. </a:t>
            </a:r>
            <a:r>
              <a:rPr lang="ru-RU" dirty="0">
                <a:hlinkClick r:id="rId4" tooltip="Дипломатически протокол (страницата не съществува)"/>
              </a:rPr>
              <a:t>Дипломатическият протокол</a:t>
            </a:r>
            <a:r>
              <a:rPr lang="ru-RU" dirty="0"/>
              <a:t> е частен случай на този вид, в който се постановява по какъв начин да се оказва чест на държавни глави и се указва редът на </a:t>
            </a:r>
            <a:r>
              <a:rPr lang="ru-RU" dirty="0">
                <a:hlinkClick r:id="rId5" tooltip="Дипломат"/>
              </a:rPr>
              <a:t>дипломатите</a:t>
            </a:r>
            <a:r>
              <a:rPr lang="ru-RU" dirty="0"/>
              <a:t> в дадена държава.</a:t>
            </a:r>
          </a:p>
          <a:p>
            <a:r>
              <a:rPr lang="ru-RU" dirty="0">
                <a:hlinkClick r:id="rId6" tooltip="Комуникационен протокол"/>
              </a:rPr>
              <a:t>Комуникационен протокол</a:t>
            </a:r>
            <a:r>
              <a:rPr lang="ru-RU" dirty="0"/>
              <a:t> е множество от правила за комуникацията между електронни апарати, компютри, телефони и други устройства за мрежово оборудване. </a:t>
            </a:r>
            <a:r>
              <a:rPr lang="ru-RU" dirty="0">
                <a:hlinkClick r:id="rId7" tooltip="Мрежов протокол"/>
              </a:rPr>
              <a:t>Мрежовите протоколи</a:t>
            </a:r>
            <a:r>
              <a:rPr lang="ru-RU" dirty="0"/>
              <a:t> са подкатегория на комуникационните, като към тях се броят по-скоро протоколи, използвани в компютърни мрежи, като например </a:t>
            </a:r>
            <a:r>
              <a:rPr lang="ru-RU" dirty="0">
                <a:hlinkClick r:id="rId8" tooltip="TCP"/>
              </a:rPr>
              <a:t>TCP</a:t>
            </a:r>
            <a:r>
              <a:rPr lang="ru-RU" dirty="0"/>
              <a:t>, </a:t>
            </a:r>
            <a:r>
              <a:rPr lang="ru-RU" dirty="0">
                <a:hlinkClick r:id="rId9" tooltip="IP"/>
              </a:rPr>
              <a:t>IP</a:t>
            </a:r>
            <a:r>
              <a:rPr lang="ru-RU" dirty="0"/>
              <a:t>, </a:t>
            </a:r>
            <a:r>
              <a:rPr lang="ru-RU" dirty="0">
                <a:hlinkClick r:id="rId10" tooltip="HTTP"/>
              </a:rPr>
              <a:t>HTTP</a:t>
            </a:r>
            <a:r>
              <a:rPr lang="ru-RU" dirty="0"/>
              <a:t>, и т.н</a:t>
            </a:r>
            <a:r>
              <a:rPr lang="ru-RU" dirty="0" smtClean="0"/>
              <a:t>.</a:t>
            </a:r>
            <a:endParaRPr lang="bg-BG" dirty="0"/>
          </a:p>
          <a:p>
            <a:r>
              <a:rPr lang="ru-RU" b="1" dirty="0"/>
              <a:t>Internet Protocol</a:t>
            </a:r>
            <a:r>
              <a:rPr lang="ru-RU" dirty="0"/>
              <a:t> (IP) е </a:t>
            </a:r>
            <a:r>
              <a:rPr lang="ru-RU" dirty="0">
                <a:hlinkClick r:id="rId7" tooltip="Мрежов протокол"/>
              </a:rPr>
              <a:t>протокол за комуникация</a:t>
            </a:r>
            <a:r>
              <a:rPr lang="ru-RU" dirty="0"/>
              <a:t>, който стои в основата на </a:t>
            </a:r>
            <a:r>
              <a:rPr lang="ru-RU" dirty="0">
                <a:hlinkClick r:id="rId11" tooltip="Интернет"/>
              </a:rPr>
              <a:t>интернет</a:t>
            </a:r>
            <a:r>
              <a:rPr lang="ru-RU" dirty="0"/>
              <a:t>. </a:t>
            </a:r>
          </a:p>
          <a:p>
            <a:r>
              <a:rPr lang="ru-RU" dirty="0"/>
              <a:t>Предназначението на протокола е да позволи адресация на информацията, която се изпраща по мрежата. На всеки </a:t>
            </a:r>
            <a:r>
              <a:rPr lang="ru-RU" dirty="0">
                <a:hlinkClick r:id="rId12" tooltip="Хост"/>
              </a:rPr>
              <a:t>хост</a:t>
            </a:r>
            <a:r>
              <a:rPr lang="ru-RU" dirty="0"/>
              <a:t> в мрежата се дава уникален адрес (наречен </a:t>
            </a:r>
            <a:r>
              <a:rPr lang="ru-RU" dirty="0">
                <a:hlinkClick r:id="rId13" tooltip="IP адрес"/>
              </a:rPr>
              <a:t>IP адрес</a:t>
            </a:r>
            <a:r>
              <a:rPr lang="ru-RU" dirty="0"/>
              <a:t>). Когато се изпраща информация през мрежата, тя се разделя на малки </a:t>
            </a:r>
            <a:r>
              <a:rPr lang="ru-RU" dirty="0">
                <a:hlinkClick r:id="rId14" tooltip="Пакет (мрежи)"/>
              </a:rPr>
              <a:t>пакети</a:t>
            </a:r>
            <a:r>
              <a:rPr lang="ru-RU" dirty="0"/>
              <a:t>, наречени IP пакети. Към всеки пакет се прикрепя т. нар. хедър, който съдържа IP адреса на подателя и получателя и други служебни данни. С помощта на тези адреси компютрите, през които минава пакетът, решават какво да правят с него. </a:t>
            </a:r>
          </a:p>
          <a:p>
            <a:r>
              <a:rPr lang="ru-RU" dirty="0"/>
              <a:t>Протоколът не гарантира сигурното пристигане на информацията и няма корекция на грешки. IP се използва от транспортни протоколи като </a:t>
            </a:r>
            <a:r>
              <a:rPr lang="ru-RU" dirty="0">
                <a:hlinkClick r:id="rId8" tooltip="TCP"/>
              </a:rPr>
              <a:t>TCP</a:t>
            </a:r>
            <a:r>
              <a:rPr lang="ru-RU" dirty="0"/>
              <a:t> и </a:t>
            </a:r>
            <a:r>
              <a:rPr lang="ru-RU" dirty="0">
                <a:hlinkClick r:id="rId15" tooltip="UDP"/>
              </a:rPr>
              <a:t>UDP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0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" y="0"/>
            <a:ext cx="12193282" cy="7315970"/>
          </a:xfrm>
        </p:spPr>
      </p:pic>
    </p:spTree>
    <p:extLst>
      <p:ext uri="{BB962C8B-B14F-4D97-AF65-F5344CB8AC3E}">
        <p14:creationId xmlns:p14="http://schemas.microsoft.com/office/powerpoint/2010/main" val="199751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Интернет инфраструктура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948" y="1874253"/>
            <a:ext cx="6800069" cy="4494463"/>
          </a:xfrm>
        </p:spPr>
      </p:pic>
      <p:pic>
        <p:nvPicPr>
          <p:cNvPr id="5" name="Picture 4" descr="Session 5: Bringing it all together: 5.1.12 Logical topology - OpenLearn -  Open University - IOE_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20" y="1874253"/>
            <a:ext cx="5752879" cy="449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8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ogle Cloud Platform Network: Premium Tier vs Standard Tier | wp-inclu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229474" cy="70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75249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49" y="0"/>
            <a:ext cx="3571874" cy="3881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2" y="-1"/>
            <a:ext cx="3881437" cy="3881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1436"/>
            <a:ext cx="3968752" cy="297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2" y="3881435"/>
            <a:ext cx="4106991" cy="2976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75" y="3881434"/>
            <a:ext cx="4167498" cy="29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Изпращане на информация</a:t>
            </a:r>
            <a:endParaRPr lang="en-US" dirty="0"/>
          </a:p>
        </p:txBody>
      </p:sp>
      <p:pic>
        <p:nvPicPr>
          <p:cNvPr id="4" name="Content Placeholder 3" descr="Tin can telephone - Wikipedia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732548"/>
            <a:ext cx="7367782" cy="4539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9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Храна за размисъл</a:t>
            </a:r>
            <a:r>
              <a:rPr lang="en-US" dirty="0" smtClean="0"/>
              <a:t>: </a:t>
            </a:r>
            <a:r>
              <a:rPr lang="bg-BG" dirty="0"/>
              <a:t/>
            </a:r>
            <a:br>
              <a:rPr lang="bg-BG" dirty="0"/>
            </a:br>
            <a:r>
              <a:rPr lang="bg-BG" i="1" dirty="0" smtClean="0"/>
              <a:t>Държавата, Платон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„Държавата“</a:t>
            </a:r>
            <a:r>
              <a:rPr lang="ru-RU" dirty="0"/>
              <a:t> (380 г. пр.н.е, на </a:t>
            </a:r>
            <a:r>
              <a:rPr lang="ru-RU" dirty="0">
                <a:hlinkClick r:id="rId2" tooltip="Гръцки език"/>
              </a:rPr>
              <a:t>гръцки</a:t>
            </a:r>
            <a:r>
              <a:rPr lang="ru-RU" dirty="0"/>
              <a:t>: </a:t>
            </a:r>
            <a:r>
              <a:rPr lang="ru-RU" i="1" dirty="0"/>
              <a:t>Πολιτεία</a:t>
            </a:r>
            <a:r>
              <a:rPr lang="ru-RU" dirty="0"/>
              <a:t>, </a:t>
            </a:r>
            <a:r>
              <a:rPr lang="ru-RU" i="1" dirty="0"/>
              <a:t>Политея</a:t>
            </a:r>
            <a:r>
              <a:rPr lang="ru-RU" dirty="0"/>
              <a:t>), от </a:t>
            </a:r>
            <a:r>
              <a:rPr lang="ru-RU" dirty="0">
                <a:hlinkClick r:id="rId3" tooltip="Платон"/>
              </a:rPr>
              <a:t>Платон</a:t>
            </a:r>
            <a:r>
              <a:rPr lang="ru-RU" dirty="0"/>
              <a:t>, е </a:t>
            </a:r>
            <a:r>
              <a:rPr lang="ru-RU" dirty="0">
                <a:hlinkClick r:id="rId4" tooltip="Сократически диалог"/>
              </a:rPr>
              <a:t>сократически диалог</a:t>
            </a:r>
            <a:r>
              <a:rPr lang="ru-RU" dirty="0"/>
              <a:t> за природата на реда и справедливостта, и характера на праведния град-държава и на праведния човек. Диалозите, между Сократ и различни атиняни и чужденци, обсъждат смисъла на правосъдието и изследват дали справедливият човек е по-щастлив от несправедливия, като предлагат общество управлявано от философи-царе и стражите; оттук идва първоначалното древногръцко име на „Държавата“ – </a:t>
            </a:r>
            <a:r>
              <a:rPr lang="ru-RU" dirty="0">
                <a:hlinkClick r:id="rId5" tooltip="Полития"/>
              </a:rPr>
              <a:t>Πολιτεία</a:t>
            </a:r>
            <a:r>
              <a:rPr lang="ru-RU" dirty="0"/>
              <a:t> (Управление на града-държава). Освен това, </a:t>
            </a:r>
            <a:r>
              <a:rPr lang="ru-RU" i="1" u="sng" dirty="0"/>
              <a:t>в диалозите си класическият гръцки философ Платон обсъжда теорията на формите, безсмъртието на душата и ролите на философа и поезията в обществото</a:t>
            </a:r>
            <a:r>
              <a:rPr lang="ru-RU" dirty="0"/>
              <a:t>. „Държавата“, най-доброто произведение на Платон, се е доказала, като едно от най-влиятелните произведения в сферата на философията и политическата теория.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Изпращане на информация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Simplex – </a:t>
            </a:r>
            <a:r>
              <a:rPr lang="bg-BG" dirty="0" smtClean="0"/>
              <a:t>еднопосочно </a:t>
            </a:r>
            <a:r>
              <a:rPr lang="en-US" dirty="0" smtClean="0"/>
              <a:t>(TV, Radio)</a:t>
            </a:r>
            <a:endParaRPr lang="bg-BG" dirty="0" smtClean="0"/>
          </a:p>
          <a:p>
            <a:r>
              <a:rPr lang="en-US" dirty="0" smtClean="0"/>
              <a:t>Half Duplex – </a:t>
            </a:r>
            <a:r>
              <a:rPr lang="bg-BG" dirty="0" smtClean="0"/>
              <a:t>двупосочно, един по един</a:t>
            </a:r>
            <a:r>
              <a:rPr lang="en-US" dirty="0" smtClean="0"/>
              <a:t> (Walkie-Talkie)</a:t>
            </a:r>
            <a:endParaRPr lang="bg-BG" dirty="0" smtClean="0"/>
          </a:p>
          <a:p>
            <a:r>
              <a:rPr lang="en-US" dirty="0" smtClean="0"/>
              <a:t>Full Duplex – </a:t>
            </a:r>
            <a:r>
              <a:rPr lang="bg-BG" dirty="0" smtClean="0"/>
              <a:t>двупосочно, едновременно</a:t>
            </a:r>
            <a:endParaRPr lang="en-US" dirty="0" smtClean="0"/>
          </a:p>
          <a:p>
            <a:r>
              <a:rPr lang="en-US" dirty="0" smtClean="0"/>
              <a:t>Connection oriented – </a:t>
            </a:r>
            <a:r>
              <a:rPr lang="bg-BG" dirty="0" smtClean="0"/>
              <a:t>телефонни мрежи</a:t>
            </a:r>
            <a:r>
              <a:rPr lang="en-US" dirty="0" smtClean="0"/>
              <a:t> – </a:t>
            </a:r>
            <a:r>
              <a:rPr lang="bg-BG" dirty="0" smtClean="0"/>
              <a:t>постоянна връзка</a:t>
            </a:r>
            <a:endParaRPr lang="en-US" dirty="0" smtClean="0"/>
          </a:p>
          <a:p>
            <a:r>
              <a:rPr lang="en-US" dirty="0" smtClean="0"/>
              <a:t>Connectionless oriented</a:t>
            </a:r>
            <a:r>
              <a:rPr lang="bg-BG" dirty="0" smtClean="0"/>
              <a:t> – </a:t>
            </a:r>
            <a:r>
              <a:rPr lang="en-US" dirty="0" smtClean="0"/>
              <a:t>Datagrams (header/payload) – IP/UDP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Datagra</a:t>
            </a:r>
            <a:r>
              <a:rPr lang="en-US" dirty="0"/>
              <a:t>m</a:t>
            </a:r>
          </a:p>
        </p:txBody>
      </p:sp>
      <p:pic>
        <p:nvPicPr>
          <p:cNvPr id="5122" name="Picture 2" descr="Chapter 5. The Internet Protocol (IP) - Shichao's Not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0" y="1451052"/>
            <a:ext cx="7077156" cy="540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9" y="1612232"/>
            <a:ext cx="8263246" cy="5245768"/>
          </a:xfrm>
        </p:spPr>
      </p:pic>
    </p:spTree>
    <p:extLst>
      <p:ext uri="{BB962C8B-B14F-4D97-AF65-F5344CB8AC3E}">
        <p14:creationId xmlns:p14="http://schemas.microsoft.com/office/powerpoint/2010/main" val="25731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Храна за размисъл</a:t>
            </a:r>
            <a:r>
              <a:rPr lang="en-US" dirty="0"/>
              <a:t>: </a:t>
            </a:r>
            <a:r>
              <a:rPr lang="bg-BG" dirty="0"/>
              <a:t/>
            </a:r>
            <a:br>
              <a:rPr lang="bg-BG" dirty="0"/>
            </a:br>
            <a:r>
              <a:rPr lang="bg-BG" i="1" dirty="0"/>
              <a:t>Държавата, Платон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Пример с форми</a:t>
            </a:r>
            <a:r>
              <a:rPr lang="en-US" dirty="0" smtClean="0"/>
              <a:t>:</a:t>
            </a:r>
          </a:p>
          <a:p>
            <a:r>
              <a:rPr lang="bg-BG" dirty="0" smtClean="0"/>
              <a:t>„Най-важната“ фигура – триъгълник</a:t>
            </a:r>
          </a:p>
          <a:p>
            <a:r>
              <a:rPr lang="bg-BG" dirty="0" smtClean="0"/>
              <a:t>Защо е триъгълник?</a:t>
            </a:r>
          </a:p>
          <a:p>
            <a:r>
              <a:rPr lang="bg-BG" dirty="0" smtClean="0"/>
              <a:t>Какво е триъгълник?</a:t>
            </a:r>
          </a:p>
          <a:p>
            <a:r>
              <a:rPr lang="bg-BG" dirty="0" smtClean="0"/>
              <a:t>Какво е страна?</a:t>
            </a:r>
          </a:p>
          <a:p>
            <a:r>
              <a:rPr lang="bg-BG" dirty="0" smtClean="0"/>
              <a:t>Какво е права страна?</a:t>
            </a:r>
          </a:p>
          <a:p>
            <a:r>
              <a:rPr lang="bg-BG" dirty="0" smtClean="0"/>
              <a:t>Какво е перспектива?</a:t>
            </a:r>
          </a:p>
          <a:p>
            <a:r>
              <a:rPr lang="bg-BG" dirty="0" smtClean="0"/>
              <a:t>Съществуват ли прави линии в природата?</a:t>
            </a:r>
          </a:p>
          <a:p>
            <a:r>
              <a:rPr lang="bg-BG" dirty="0" smtClean="0"/>
              <a:t>Съществуват ли геометрични форми в природата?</a:t>
            </a:r>
          </a:p>
          <a:p>
            <a:r>
              <a:rPr lang="bg-BG" dirty="0" smtClean="0"/>
              <a:t>Къде съществуват формите?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Храна за размисъл</a:t>
            </a:r>
            <a:r>
              <a:rPr lang="en-US" dirty="0"/>
              <a:t>: </a:t>
            </a:r>
            <a:r>
              <a:rPr lang="bg-BG" dirty="0"/>
              <a:t/>
            </a:r>
            <a:br>
              <a:rPr lang="bg-BG" dirty="0"/>
            </a:br>
            <a:r>
              <a:rPr lang="bg-BG" i="1" dirty="0"/>
              <a:t>Държавата, Платон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Ментални структури?</a:t>
            </a:r>
          </a:p>
          <a:p>
            <a:r>
              <a:rPr lang="bg-BG" dirty="0" smtClean="0"/>
              <a:t>Когато сме се родили, знаели ли сме, какво е права линия, какво е триъгълник, какво е кръг?</a:t>
            </a:r>
          </a:p>
          <a:p>
            <a:endParaRPr lang="en-US" dirty="0"/>
          </a:p>
        </p:txBody>
      </p:sp>
      <p:pic>
        <p:nvPicPr>
          <p:cNvPr id="2050" name="Picture 2" descr="Triangle construction using a median and an altitude | Math, geometry,  Triangles | Show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43" y="3120189"/>
            <a:ext cx="4983748" cy="37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Храна за размисъл</a:t>
            </a:r>
            <a:r>
              <a:rPr lang="en-US" dirty="0"/>
              <a:t>: </a:t>
            </a:r>
            <a:r>
              <a:rPr lang="bg-BG" dirty="0"/>
              <a:t/>
            </a:r>
            <a:br>
              <a:rPr lang="bg-BG" dirty="0"/>
            </a:br>
            <a:r>
              <a:rPr lang="bg-BG" i="1" dirty="0"/>
              <a:t>Държавата, Платон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Целта на образованието е да преформатира и обогати нашите мозъци.</a:t>
            </a:r>
          </a:p>
          <a:p>
            <a:r>
              <a:rPr lang="bg-BG" dirty="0" smtClean="0"/>
              <a:t>Как може да се случи това?</a:t>
            </a:r>
          </a:p>
          <a:p>
            <a:r>
              <a:rPr lang="bg-BG" dirty="0" smtClean="0"/>
              <a:t>Единствения начин, които е достъпен за всички, е като показваме информация и работим над нея.</a:t>
            </a:r>
          </a:p>
          <a:p>
            <a:r>
              <a:rPr lang="bg-BG" dirty="0" smtClean="0"/>
              <a:t>В един момент, след известно време прекарано в мислене и работа, ние вникваме, разбираме и осъзнаваме идеята, над която сме фокусирани.</a:t>
            </a:r>
          </a:p>
          <a:p>
            <a:r>
              <a:rPr lang="bg-BG" dirty="0" smtClean="0"/>
              <a:t>Може да си говорим за всичко, за разпределени системи, интернет,</a:t>
            </a:r>
            <a:r>
              <a:rPr lang="en-US" dirty="0" smtClean="0"/>
              <a:t> monolith,</a:t>
            </a:r>
            <a:r>
              <a:rPr lang="bg-BG" dirty="0" smtClean="0"/>
              <a:t> </a:t>
            </a:r>
            <a:r>
              <a:rPr lang="en-US" dirty="0" err="1" smtClean="0"/>
              <a:t>microservices</a:t>
            </a:r>
            <a:r>
              <a:rPr lang="en-US" dirty="0" smtClean="0"/>
              <a:t>, </a:t>
            </a:r>
            <a:r>
              <a:rPr lang="en-US" dirty="0" err="1" smtClean="0"/>
              <a:t>docker</a:t>
            </a:r>
            <a:r>
              <a:rPr lang="en-US" dirty="0" smtClean="0"/>
              <a:t> containers </a:t>
            </a:r>
            <a:r>
              <a:rPr lang="bg-BG" dirty="0" smtClean="0"/>
              <a:t>и </a:t>
            </a:r>
            <a:r>
              <a:rPr lang="en-US" dirty="0" smtClean="0"/>
              <a:t>Counter-Strike</a:t>
            </a:r>
            <a:r>
              <a:rPr lang="bg-BG" dirty="0" smtClean="0"/>
              <a:t>, но ако не отделим време да помислим, вътрешно осмислим и приложим нещата, резултатите ще са различни.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7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Храна за размисъл</a:t>
            </a:r>
            <a:r>
              <a:rPr lang="en-US" dirty="0"/>
              <a:t>: </a:t>
            </a:r>
            <a:r>
              <a:rPr lang="bg-BG" dirty="0"/>
              <a:t/>
            </a:r>
            <a:br>
              <a:rPr lang="bg-BG" dirty="0"/>
            </a:br>
            <a:r>
              <a:rPr lang="bg-BG" i="1" dirty="0"/>
              <a:t>Държавата, Платон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Според Теорията за формите на Платон, материалният свят се променя, но светът на Идеите (Формите) е вечен и неизменен. Платон прилага тази своя теория не само към конкретни материални неща, но и към абстрактни концепции.</a:t>
            </a:r>
          </a:p>
          <a:p>
            <a:r>
              <a:rPr lang="ru-RU" dirty="0"/>
              <a:t>Например, има само една Идея за Истина. Има само една идея за Красота. Има и само една Идея за Добро, която според Платон е върховната Идея и цел на всички философски търсения.</a:t>
            </a:r>
          </a:p>
          <a:p>
            <a:r>
              <a:rPr lang="ru-RU" dirty="0"/>
              <a:t>Остава въпросът как да се определят тези Идеи, за да можем да разпознаваме несъвършените им прояви в нашия свят.</a:t>
            </a:r>
          </a:p>
          <a:p>
            <a:r>
              <a:rPr lang="ru-RU" dirty="0"/>
              <a:t>Платон смята, че представата ни за Идеалните форми е вродена, без дори да си даваме сметка за това</a:t>
            </a:r>
            <a:r>
              <a:rPr lang="ru-RU" dirty="0" smtClean="0"/>
              <a:t>... </a:t>
            </a:r>
            <a:r>
              <a:rPr lang="en-US" dirty="0" smtClean="0">
                <a:hlinkClick r:id="rId2"/>
              </a:rPr>
              <a:t>link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73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Разпределени системи</a:t>
            </a:r>
            <a:endParaRPr lang="en-US" dirty="0"/>
          </a:p>
        </p:txBody>
      </p:sp>
      <p:pic>
        <p:nvPicPr>
          <p:cNvPr id="3074" name="Picture 2" descr="What is a Distributed System? Complete Guide to Distributed Comput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60" y="1402470"/>
            <a:ext cx="8248098" cy="463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човечеството е съхранявало информация преди?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Защо ни е нужно да съхраняваме информация?</a:t>
            </a:r>
          </a:p>
          <a:p>
            <a:r>
              <a:rPr lang="bg-BG" dirty="0" smtClean="0"/>
              <a:t>Как се е съхранявала първата информация?</a:t>
            </a:r>
          </a:p>
          <a:p>
            <a:r>
              <a:rPr lang="bg-BG" dirty="0" smtClean="0"/>
              <a:t>Първият информационен носител е бил биологичен – „От уста на ухо“</a:t>
            </a:r>
          </a:p>
          <a:p>
            <a:r>
              <a:rPr lang="bg-BG" dirty="0"/>
              <a:t>Какво следва след </a:t>
            </a:r>
            <a:r>
              <a:rPr lang="bg-BG" dirty="0" smtClean="0"/>
              <a:t>това?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8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542</TotalTime>
  <Words>1195</Words>
  <Application>Microsoft Office PowerPoint</Application>
  <PresentationFormat>Widescreen</PresentationFormat>
  <Paragraphs>113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Въведение в разпределените системи</vt:lpstr>
      <vt:lpstr>Храна за размисъл</vt:lpstr>
      <vt:lpstr>Храна за размисъл:  Държавата, Платон</vt:lpstr>
      <vt:lpstr>Храна за размисъл:  Държавата, Платон</vt:lpstr>
      <vt:lpstr>Храна за размисъл:  Държавата, Платон</vt:lpstr>
      <vt:lpstr>Храна за размисъл:  Държавата, Платон</vt:lpstr>
      <vt:lpstr>Храна за размисъл:  Държавата, Платон</vt:lpstr>
      <vt:lpstr>Разпределени системи</vt:lpstr>
      <vt:lpstr>Как човечеството е съхранявало информация преди?</vt:lpstr>
      <vt:lpstr>PowerPoint Presentation</vt:lpstr>
      <vt:lpstr>Как човечеството е съхранявало информация преди?</vt:lpstr>
      <vt:lpstr>Как човечеството е съхранявало информация преди?</vt:lpstr>
      <vt:lpstr>Как се съхранява информацията днес?</vt:lpstr>
      <vt:lpstr>Как се съхранява информацията днес?</vt:lpstr>
      <vt:lpstr>Как се съхранява информацията днес?</vt:lpstr>
      <vt:lpstr>Как се съхранява информацията днес?</vt:lpstr>
      <vt:lpstr>Как се съхранява информацията днес?</vt:lpstr>
      <vt:lpstr>Как се съхранява информацията днес?</vt:lpstr>
      <vt:lpstr>Atoms to Bits </vt:lpstr>
      <vt:lpstr>От атоми в битове</vt:lpstr>
      <vt:lpstr>Atoms to Bits</vt:lpstr>
      <vt:lpstr>PowerPoint Presentation</vt:lpstr>
      <vt:lpstr>Какво е интернет?</vt:lpstr>
      <vt:lpstr>Какво е протокол?</vt:lpstr>
      <vt:lpstr>PowerPoint Presentation</vt:lpstr>
      <vt:lpstr>Интернет инфраструктура</vt:lpstr>
      <vt:lpstr>PowerPoint Presentation</vt:lpstr>
      <vt:lpstr>PowerPoint Presentation</vt:lpstr>
      <vt:lpstr>Изпращане на информация</vt:lpstr>
      <vt:lpstr>Изпращане на информация</vt:lpstr>
      <vt:lpstr>Datagram</vt:lpstr>
      <vt:lpstr>Въпроси?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Въведение в разпределените системи</dc:title>
  <dc:creator>Viktor</dc:creator>
  <cp:lastModifiedBy>Viktor</cp:lastModifiedBy>
  <cp:revision>28</cp:revision>
  <dcterms:created xsi:type="dcterms:W3CDTF">2020-10-05T10:49:15Z</dcterms:created>
  <dcterms:modified xsi:type="dcterms:W3CDTF">2020-10-06T10:13:47Z</dcterms:modified>
</cp:coreProperties>
</file>